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6"/>
  </p:notesMasterIdLst>
  <p:sldIdLst>
    <p:sldId id="263" r:id="rId2"/>
    <p:sldId id="293" r:id="rId3"/>
    <p:sldId id="257" r:id="rId4"/>
    <p:sldId id="258" r:id="rId5"/>
    <p:sldId id="264" r:id="rId6"/>
    <p:sldId id="259" r:id="rId7"/>
    <p:sldId id="265" r:id="rId8"/>
    <p:sldId id="266" r:id="rId9"/>
    <p:sldId id="267" r:id="rId10"/>
    <p:sldId id="260" r:id="rId11"/>
    <p:sldId id="270" r:id="rId12"/>
    <p:sldId id="271" r:id="rId13"/>
    <p:sldId id="269" r:id="rId14"/>
    <p:sldId id="261" r:id="rId15"/>
    <p:sldId id="272" r:id="rId16"/>
    <p:sldId id="273" r:id="rId17"/>
    <p:sldId id="274" r:id="rId18"/>
    <p:sldId id="275" r:id="rId19"/>
    <p:sldId id="276" r:id="rId20"/>
    <p:sldId id="314" r:id="rId21"/>
    <p:sldId id="282" r:id="rId22"/>
    <p:sldId id="283" r:id="rId23"/>
    <p:sldId id="284" r:id="rId24"/>
    <p:sldId id="288" r:id="rId25"/>
    <p:sldId id="285" r:id="rId26"/>
    <p:sldId id="286" r:id="rId27"/>
    <p:sldId id="311" r:id="rId28"/>
    <p:sldId id="312" r:id="rId29"/>
    <p:sldId id="287" r:id="rId30"/>
    <p:sldId id="310" r:id="rId31"/>
    <p:sldId id="306" r:id="rId32"/>
    <p:sldId id="305" r:id="rId33"/>
    <p:sldId id="309" r:id="rId34"/>
    <p:sldId id="307" r:id="rId35"/>
    <p:sldId id="279" r:id="rId36"/>
    <p:sldId id="280" r:id="rId37"/>
    <p:sldId id="281" r:id="rId38"/>
    <p:sldId id="278" r:id="rId39"/>
    <p:sldId id="289" r:id="rId40"/>
    <p:sldId id="290" r:id="rId41"/>
    <p:sldId id="291" r:id="rId42"/>
    <p:sldId id="292" r:id="rId43"/>
    <p:sldId id="294" r:id="rId44"/>
    <p:sldId id="295" r:id="rId45"/>
    <p:sldId id="296" r:id="rId46"/>
    <p:sldId id="297" r:id="rId47"/>
    <p:sldId id="299" r:id="rId48"/>
    <p:sldId id="298" r:id="rId49"/>
    <p:sldId id="300" r:id="rId50"/>
    <p:sldId id="301" r:id="rId51"/>
    <p:sldId id="302" r:id="rId52"/>
    <p:sldId id="303" r:id="rId53"/>
    <p:sldId id="304" r:id="rId54"/>
    <p:sldId id="262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agiota moraiti" initials="pm" lastIdx="1" clrIdx="0">
    <p:extLst>
      <p:ext uri="{19B8F6BF-5375-455C-9EA6-DF929625EA0E}">
        <p15:presenceInfo xmlns:p15="http://schemas.microsoft.com/office/powerpoint/2012/main" userId="1fcb96d9370cc6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C3935B-C1FB-44B0-9D71-4BBEEABDDF09}" type="datetimeFigureOut">
              <a:rPr lang="el-GR" smtClean="0"/>
              <a:t>27/7/2021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7EC25-ACAE-40E6-88D2-C840445F674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27393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7EC25-ACAE-40E6-88D2-C840445F6749}" type="slidenum">
              <a:rPr lang="el-GR" smtClean="0"/>
              <a:t>29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3169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7/27/2021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79" y="286602"/>
            <a:ext cx="10108433" cy="13869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900" b="1" dirty="0" smtClean="0"/>
              <a:t>ARDUINO</a:t>
            </a:r>
            <a:r>
              <a:rPr lang="en-US" sz="5300" b="1" dirty="0" smtClean="0"/>
              <a:t/>
            </a:r>
            <a:br>
              <a:rPr lang="en-US" sz="5300" b="1" dirty="0" smtClean="0"/>
            </a:br>
            <a:r>
              <a:rPr lang="en-US" sz="3200" dirty="0" smtClean="0"/>
              <a:t>MICROCONTROLLER</a:t>
            </a:r>
            <a:endParaRPr lang="el-GR" sz="3200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49"/>
          <a:stretch/>
        </p:blipFill>
        <p:spPr>
          <a:xfrm>
            <a:off x="3412864" y="1793913"/>
            <a:ext cx="5477261" cy="43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</a:t>
            </a:r>
            <a:r>
              <a:rPr lang="el-GR" dirty="0"/>
              <a:t> </a:t>
            </a:r>
            <a:r>
              <a:rPr lang="en-US" dirty="0"/>
              <a:t>Motion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4204" y="1846053"/>
            <a:ext cx="6181572" cy="43820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79" y="1846053"/>
            <a:ext cx="471692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u="sng" dirty="0" smtClean="0"/>
              <a:t>SINGLE </a:t>
            </a:r>
            <a:r>
              <a:rPr lang="el-GR" sz="2800" u="sng" dirty="0"/>
              <a:t>TRIGGER </a:t>
            </a:r>
            <a:r>
              <a:rPr lang="el-GR" sz="2800" dirty="0"/>
              <a:t>- Η χρονική καθυστέρηση ξεκινά αμέσως μόλις εντοπιστεί η κίνηση.</a:t>
            </a:r>
          </a:p>
          <a:p>
            <a:r>
              <a:rPr lang="el-GR" sz="2800" u="sng" dirty="0"/>
              <a:t>REPEATABLE TRIGGER</a:t>
            </a:r>
            <a:r>
              <a:rPr lang="el-GR" sz="2800" dirty="0"/>
              <a:t> - Κάθε ανιχνευμένη κίνηση επαναφέρει τη χρονική καθυστέρηση. Έτσι, η χρονική καθυστέρηση ξεκινά με την τελευταία κίνηση που ανιχνεύεται.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7482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</a:t>
            </a:r>
            <a:r>
              <a:rPr lang="el-GR" dirty="0"/>
              <a:t> </a:t>
            </a:r>
            <a:r>
              <a:rPr lang="en-US" dirty="0"/>
              <a:t>Motion Sensor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 smtClean="0"/>
              <a:t>Με τη </a:t>
            </a:r>
            <a:r>
              <a:rPr lang="el-GR" sz="2800" dirty="0"/>
              <a:t>λειτουργία </a:t>
            </a:r>
            <a:r>
              <a:rPr lang="el-GR" sz="2800" b="1" dirty="0" smtClean="0"/>
              <a:t>"</a:t>
            </a:r>
            <a:r>
              <a:rPr lang="el-GR" sz="2800" b="1" dirty="0"/>
              <a:t>L"</a:t>
            </a:r>
            <a:r>
              <a:rPr lang="el-GR" sz="2800" dirty="0"/>
              <a:t>, η έξοδος θα αυξηθεί μόνο μία φορά έως ότου ολοκληρωθεί η περίοδος καθυστέρησης. Ανεξάρτητα από το πόση ώρα μετακινείται ένα αντικείμενο μπροστά από το εύρος ανίχνευσης του αισθητήρα.</a:t>
            </a:r>
          </a:p>
          <a:p>
            <a:r>
              <a:rPr lang="el-GR" sz="2800" dirty="0" smtClean="0"/>
              <a:t>Με τη λειτουργία </a:t>
            </a:r>
            <a:r>
              <a:rPr lang="el-GR" sz="2800" dirty="0"/>
              <a:t>σκανδάλης </a:t>
            </a:r>
            <a:r>
              <a:rPr lang="el-GR" sz="2800" b="1" dirty="0"/>
              <a:t>"</a:t>
            </a:r>
            <a:r>
              <a:rPr lang="el-GR" sz="2800" b="1" dirty="0" smtClean="0"/>
              <a:t>H"</a:t>
            </a:r>
            <a:r>
              <a:rPr lang="el-GR" sz="2800" dirty="0" smtClean="0"/>
              <a:t>, η </a:t>
            </a:r>
            <a:r>
              <a:rPr lang="el-GR" sz="2800" dirty="0"/>
              <a:t>έξοδος θα αυξηθεί όσο περισσότερες φορές το αντικείμενο κινείται στο εύρος ανίχνευσης του αισθητήρα, επομένως, η χρονική καθυστέρηση ξεκινά ξανά κάθε φορά που ανιχνεύεται μία κίνηση.</a:t>
            </a:r>
          </a:p>
        </p:txBody>
      </p:sp>
    </p:spTree>
    <p:extLst>
      <p:ext uri="{BB962C8B-B14F-4D97-AF65-F5344CB8AC3E}">
        <p14:creationId xmlns:p14="http://schemas.microsoft.com/office/powerpoint/2010/main" val="109253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84672" y="286603"/>
            <a:ext cx="10871008" cy="1110875"/>
          </a:xfrm>
        </p:spPr>
        <p:txBody>
          <a:bodyPr/>
          <a:lstStyle/>
          <a:p>
            <a:r>
              <a:rPr lang="en-US" dirty="0"/>
              <a:t>PIR</a:t>
            </a:r>
            <a:r>
              <a:rPr lang="el-GR" dirty="0"/>
              <a:t> </a:t>
            </a:r>
            <a:r>
              <a:rPr lang="en-US" dirty="0"/>
              <a:t>Motion Sensor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284672" y="1811547"/>
            <a:ext cx="11792309" cy="4408098"/>
          </a:xfrm>
        </p:spPr>
        <p:txBody>
          <a:bodyPr>
            <a:noAutofit/>
          </a:bodyPr>
          <a:lstStyle/>
          <a:p>
            <a:r>
              <a:rPr lang="el-GR" sz="2800" u="sng" dirty="0"/>
              <a:t>Ανίχνευση θερμοκρασίας και φωτός (προαιρετικές λειτουργίες</a:t>
            </a:r>
            <a:r>
              <a:rPr lang="el-GR" sz="2800" u="sng" dirty="0" smtClean="0"/>
              <a:t>)</a:t>
            </a:r>
            <a:endParaRPr lang="el-GR" sz="2800" u="sng" dirty="0"/>
          </a:p>
          <a:p>
            <a:r>
              <a:rPr lang="el-GR" sz="2800" b="1" dirty="0" smtClean="0"/>
              <a:t>RT</a:t>
            </a:r>
            <a:r>
              <a:rPr lang="el-GR" sz="2800" dirty="0" smtClean="0"/>
              <a:t>: Οι </a:t>
            </a:r>
            <a:r>
              <a:rPr lang="el-GR" sz="2800" dirty="0"/>
              <a:t>2 </a:t>
            </a:r>
            <a:r>
              <a:rPr lang="el-GR" sz="2800" dirty="0" smtClean="0"/>
              <a:t>οπές/σημεία </a:t>
            </a:r>
            <a:r>
              <a:rPr lang="el-GR" sz="2800" dirty="0"/>
              <a:t>με την ένδειξη RT δίδονται για συγκόλληση ενός </a:t>
            </a:r>
            <a:r>
              <a:rPr lang="el-GR" sz="2800" u="sng" dirty="0"/>
              <a:t>θερμίστορ</a:t>
            </a:r>
            <a:r>
              <a:rPr lang="el-GR" sz="2800" dirty="0"/>
              <a:t>. Ένα θερμίστορ είναι μια αντίσταση </a:t>
            </a:r>
            <a:r>
              <a:rPr lang="el-GR" sz="2800" u="sng" dirty="0"/>
              <a:t>ανίχνευσης θερμοκρασίας </a:t>
            </a:r>
            <a:r>
              <a:rPr lang="el-GR" sz="2800" dirty="0"/>
              <a:t>της οποίας η αντίσταση αλλάζει όταν αλλάζει η θερμοκρασία γύρω από αυτήν. </a:t>
            </a:r>
            <a:endParaRPr lang="el-GR" sz="2800" dirty="0" smtClean="0"/>
          </a:p>
          <a:p>
            <a:r>
              <a:rPr lang="el-GR" sz="2800" b="1" dirty="0" smtClean="0"/>
              <a:t>RL</a:t>
            </a:r>
            <a:r>
              <a:rPr lang="el-GR" sz="2800" dirty="0" smtClean="0"/>
              <a:t>: Η </a:t>
            </a:r>
            <a:r>
              <a:rPr lang="el-GR" sz="2800" dirty="0"/>
              <a:t>χρήση της δυνατότητας RL κάνει τη μονάδα να λειτουργεί </a:t>
            </a:r>
            <a:r>
              <a:rPr lang="el-GR" sz="2800" u="sng" dirty="0"/>
              <a:t>μόνο στο σκοτάδι </a:t>
            </a:r>
            <a:r>
              <a:rPr lang="el-GR" sz="2800" dirty="0"/>
              <a:t>που εξοικονομεί πολύ </a:t>
            </a:r>
            <a:r>
              <a:rPr lang="el-GR" sz="2800" dirty="0" smtClean="0"/>
              <a:t>μπαταρία. </a:t>
            </a:r>
            <a:r>
              <a:rPr lang="el-GR" sz="2800" dirty="0"/>
              <a:t>Για τη χρήση αυτής της δυνατότητας πρέπει να κολλήσετε μόνο μια LDR ή μια αντίσταση που εξαρτάται από το </a:t>
            </a:r>
            <a:r>
              <a:rPr lang="el-GR" sz="2800" dirty="0" smtClean="0"/>
              <a:t>φως(φωτοαντίσταση). </a:t>
            </a:r>
            <a:r>
              <a:rPr lang="el-GR" sz="2800" dirty="0"/>
              <a:t>Το LDR είναι μια αντίσταση ανίχνευσης φωτός της οποίας η αντίσταση αλλάζει όταν η ποσότητα φωτός αλλάζει στην επιφάνειά του. </a:t>
            </a:r>
          </a:p>
        </p:txBody>
      </p:sp>
    </p:spTree>
    <p:extLst>
      <p:ext uri="{BB962C8B-B14F-4D97-AF65-F5344CB8AC3E}">
        <p14:creationId xmlns:p14="http://schemas.microsoft.com/office/powerpoint/2010/main" val="420521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2"/>
          <a:srcRect b="1297"/>
          <a:stretch/>
        </p:blipFill>
        <p:spPr>
          <a:xfrm>
            <a:off x="1173193" y="267509"/>
            <a:ext cx="9645812" cy="590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</a:t>
            </a:r>
            <a:r>
              <a:rPr lang="el-GR" dirty="0"/>
              <a:t> </a:t>
            </a:r>
            <a:r>
              <a:rPr lang="en-US" dirty="0"/>
              <a:t>Motion Sensor</a:t>
            </a:r>
            <a:endParaRPr lang="el-GR" dirty="0"/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604" y="1791093"/>
            <a:ext cx="5167076" cy="2704741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739" y="4362703"/>
            <a:ext cx="2234960" cy="1887864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919" y="4308970"/>
            <a:ext cx="962025" cy="647700"/>
          </a:xfrm>
          <a:prstGeom prst="rect">
            <a:avLst/>
          </a:prstGeom>
        </p:spPr>
      </p:pic>
      <p:pic>
        <p:nvPicPr>
          <p:cNvPr id="13" name="Εικόνα 12"/>
          <p:cNvPicPr>
            <a:picLocks noChangeAspect="1"/>
          </p:cNvPicPr>
          <p:nvPr/>
        </p:nvPicPr>
        <p:blipFill rotWithShape="1">
          <a:blip r:embed="rId5"/>
          <a:srcRect l="5767" r="2858"/>
          <a:stretch/>
        </p:blipFill>
        <p:spPr>
          <a:xfrm>
            <a:off x="367971" y="2480454"/>
            <a:ext cx="5620633" cy="301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l-GR" dirty="0" smtClean="0"/>
              <a:t>9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Clr>
                <a:srgbClr val="1CADE4"/>
              </a:buClr>
            </a:pPr>
            <a:r>
              <a:rPr lang="el-GR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Ο αισθητήρας να ανάβει ένα </a:t>
            </a: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led </a:t>
            </a:r>
            <a:r>
              <a:rPr lang="el-GR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μόλις ανιχνεύει κίνηση και να χτυπάει ένα </a:t>
            </a: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buzzer </a:t>
            </a:r>
            <a:r>
              <a:rPr lang="el-GR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κάνοντας ένα συνεχόμενο ήχο.</a:t>
            </a:r>
          </a:p>
          <a:p>
            <a:pPr lvl="0">
              <a:buClr>
                <a:srgbClr val="1CADE4"/>
              </a:buClr>
            </a:pPr>
            <a:endParaRPr lang="el-GR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1CADE4"/>
              </a:buClr>
            </a:pPr>
            <a:r>
              <a:rPr lang="el-GR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Υλικά</a:t>
            </a:r>
            <a:r>
              <a:rPr lang="el-G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 </a:t>
            </a:r>
          </a:p>
          <a:p>
            <a:pPr lvl="0">
              <a:buClr>
                <a:srgbClr val="1CADE4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el-G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Αντίσταση 220 </a:t>
            </a:r>
            <a:r>
              <a:rPr lang="el-G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Ohm</a:t>
            </a:r>
            <a:r>
              <a:rPr lang="el-G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l-GR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10 </a:t>
            </a:r>
            <a:r>
              <a:rPr lang="el-GR" sz="2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Ohm</a:t>
            </a:r>
            <a:endParaRPr lang="el-GR" sz="28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1CADE4"/>
              </a:buClr>
              <a:buFont typeface="Wingdings" panose="05000000000000000000" pitchFamily="2" charset="2"/>
              <a:buChar char="Ø"/>
            </a:pPr>
            <a:r>
              <a:rPr lang="el-GR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Led</a:t>
            </a:r>
          </a:p>
          <a:p>
            <a:pPr lvl="0">
              <a:buClr>
                <a:srgbClr val="1CADE4"/>
              </a:buClr>
              <a:buFont typeface="Wingdings" panose="05000000000000000000" pitchFamily="2" charset="2"/>
              <a:buChar char="Ø"/>
            </a:pPr>
            <a:r>
              <a:rPr lang="el-GR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PIR sensor</a:t>
            </a:r>
            <a:r>
              <a:rPr lang="el-GR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(συγκεκριμένα </a:t>
            </a:r>
            <a:r>
              <a:rPr 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HC-SR501</a:t>
            </a: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Motion sensor</a:t>
            </a:r>
            <a:r>
              <a:rPr lang="el-GR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sz="28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>
              <a:buClr>
                <a:srgbClr val="1CADE4"/>
              </a:buClr>
              <a:buFont typeface="Wingdings" panose="05000000000000000000" pitchFamily="2" charset="2"/>
              <a:buChar char="Ø"/>
            </a:pP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 </a:t>
            </a:r>
            <a:r>
              <a:rPr lang="en-US" sz="2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B</a:t>
            </a:r>
            <a:r>
              <a:rPr 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uzzer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401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l-GR" dirty="0"/>
              <a:t>9</a:t>
            </a:r>
          </a:p>
        </p:txBody>
      </p:sp>
      <p:pic>
        <p:nvPicPr>
          <p:cNvPr id="5" name="Θέση περιεχομένου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150" y="1837637"/>
            <a:ext cx="9392660" cy="4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5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l-GR" dirty="0"/>
              <a:t>9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988328" cy="4020228"/>
          </a:xfrm>
        </p:spPr>
        <p:txBody>
          <a:bodyPr numCol="2">
            <a:normAutofit/>
          </a:bodyPr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buzzer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//led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motion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motion</a:t>
            </a:r>
            <a:r>
              <a:rPr lang="en-US" b="1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tone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//1KHz sound.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"HIGH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noTone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Stop the sound.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"LOW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1010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</a:t>
            </a:r>
            <a:r>
              <a:rPr lang="en-US" dirty="0" smtClean="0"/>
              <a:t>Module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4173460" cy="3925338"/>
          </a:xfrm>
        </p:spPr>
        <p:txBody>
          <a:bodyPr>
            <a:normAutofit/>
          </a:bodyPr>
          <a:lstStyle/>
          <a:p>
            <a:r>
              <a:rPr lang="el-GR" sz="2800" dirty="0"/>
              <a:t>Ένα ρελέ είναι ένας ηλεκτρικός διακόπτης που μπορεί να ενεργοποιηθεί ή να απενεργοποιηθεί, αφήνοντας το ρεύμα να περάσει ή όχι, και μπορεί να ελεγχθεί με χαμηλές τάσεις, όπως το 5V που παρέχεται από </a:t>
            </a:r>
            <a:r>
              <a:rPr lang="el-GR" sz="2800" dirty="0" smtClean="0"/>
              <a:t>το Arduino.</a:t>
            </a:r>
          </a:p>
          <a:p>
            <a:endParaRPr lang="el-GR" sz="2800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50" y="1924769"/>
            <a:ext cx="4432796" cy="38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1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711350" y="1845734"/>
            <a:ext cx="4951563" cy="4244515"/>
          </a:xfrm>
        </p:spPr>
        <p:txBody>
          <a:bodyPr>
            <a:normAutofit/>
          </a:bodyPr>
          <a:lstStyle/>
          <a:p>
            <a:r>
              <a:rPr lang="el-GR" sz="2800" dirty="0"/>
              <a:t>Πώς λειτουργεί </a:t>
            </a:r>
            <a:r>
              <a:rPr lang="el-GR" sz="2800" dirty="0" smtClean="0"/>
              <a:t>ένα ρελέ</a:t>
            </a:r>
            <a:r>
              <a:rPr lang="el-GR" sz="2800" dirty="0"/>
              <a:t>;</a:t>
            </a:r>
          </a:p>
          <a:p>
            <a:r>
              <a:rPr lang="el-GR" sz="2800" dirty="0"/>
              <a:t>Το ρελέ είναι η συσκευή που ανοίγει ή κλείνει τις </a:t>
            </a:r>
            <a:r>
              <a:rPr lang="el-GR" sz="2800" dirty="0" smtClean="0"/>
              <a:t>επαφές του </a:t>
            </a:r>
            <a:r>
              <a:rPr lang="el-GR" sz="2800" dirty="0"/>
              <a:t>για </a:t>
            </a:r>
            <a:r>
              <a:rPr lang="el-GR" sz="2800" dirty="0" smtClean="0"/>
              <a:t>να ελέγξει μία ηλεκτρική συσκευή ή ένα κύκλωμα. Ανάλογα με την τάση που το διαρρέει </a:t>
            </a:r>
            <a:r>
              <a:rPr lang="el-GR" sz="2800" dirty="0"/>
              <a:t>δ</a:t>
            </a:r>
            <a:r>
              <a:rPr lang="el-GR" sz="2800" dirty="0" smtClean="0"/>
              <a:t>ίνει </a:t>
            </a:r>
            <a:r>
              <a:rPr lang="el-GR" sz="2800" dirty="0"/>
              <a:t>τις εντολές στον διακόπτη </a:t>
            </a:r>
            <a:r>
              <a:rPr lang="el-GR" sz="2800" dirty="0" smtClean="0"/>
              <a:t>για αποσύνδεση ή σύνδεση του κυκλώματος μέσω </a:t>
            </a:r>
            <a:r>
              <a:rPr lang="el-GR" sz="2800" dirty="0"/>
              <a:t>ON ή OFF.</a:t>
            </a: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7" y="2062407"/>
            <a:ext cx="6340458" cy="38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3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Περιεχόμενα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1.PIR module(motion sensor)</a:t>
            </a:r>
            <a:endParaRPr lang="en-US" sz="3200" dirty="0"/>
          </a:p>
          <a:p>
            <a:r>
              <a:rPr lang="en-US" sz="3200" dirty="0" smtClean="0"/>
              <a:t>2.Relay </a:t>
            </a:r>
            <a:r>
              <a:rPr lang="en-US" sz="3200" dirty="0"/>
              <a:t>module</a:t>
            </a:r>
            <a:endParaRPr lang="en-US" sz="3200" dirty="0" smtClean="0"/>
          </a:p>
          <a:p>
            <a:r>
              <a:rPr lang="en-US" sz="3200" dirty="0" smtClean="0"/>
              <a:t>3.</a:t>
            </a:r>
            <a:r>
              <a:rPr lang="en-US" sz="3200" dirty="0"/>
              <a:t> ProtoShield(prototype </a:t>
            </a:r>
            <a:r>
              <a:rPr lang="en-US" sz="3200" dirty="0" smtClean="0"/>
              <a:t>expansion)</a:t>
            </a:r>
          </a:p>
        </p:txBody>
      </p:sp>
    </p:spTree>
    <p:extLst>
      <p:ext uri="{BB962C8B-B14F-4D97-AF65-F5344CB8AC3E}">
        <p14:creationId xmlns:p14="http://schemas.microsoft.com/office/powerpoint/2010/main" val="17132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74" y="112143"/>
            <a:ext cx="8928340" cy="619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13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369" y="2177722"/>
            <a:ext cx="11209487" cy="2808347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399" y="1773798"/>
            <a:ext cx="3019425" cy="1524000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363" y="3172320"/>
            <a:ext cx="2409825" cy="4095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1977" y="5269223"/>
            <a:ext cx="5158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Normally open relay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163068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</a:t>
            </a:r>
            <a:endParaRPr lang="el-GR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2"/>
          <a:srcRect b="1991"/>
          <a:stretch/>
        </p:blipFill>
        <p:spPr>
          <a:xfrm>
            <a:off x="1856314" y="1818017"/>
            <a:ext cx="8540331" cy="4367123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14" y="5341872"/>
            <a:ext cx="11811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8914" y="1927142"/>
            <a:ext cx="6168450" cy="42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5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789" y="1849503"/>
            <a:ext cx="8487381" cy="4370142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916" y="3486509"/>
            <a:ext cx="1543050" cy="609600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916" y="3905609"/>
            <a:ext cx="195262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2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667" y="2865948"/>
            <a:ext cx="7667625" cy="255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2369" y="2040044"/>
            <a:ext cx="666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Relay types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224263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838" y="2231637"/>
            <a:ext cx="7935283" cy="37079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02456" y="5781507"/>
            <a:ext cx="4848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Latching relay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255044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Πηνία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381209"/>
          </a:xfrm>
        </p:spPr>
        <p:txBody>
          <a:bodyPr>
            <a:normAutofit/>
          </a:bodyPr>
          <a:lstStyle/>
          <a:p>
            <a:r>
              <a:rPr lang="el-GR" sz="2800" dirty="0"/>
              <a:t>Το πηνίο είναι ένα από τα κύρια εξαρτήματα των ηλεκτρικών κυκλωμάτων. Πρόκειται για ένα συρμάτινο τύλιγμα που έχει την ιδιότητα να αναπτύσσει μαγνητικό πεδίο στο εσωτερικό του όταν διαρρέεται από ρεύμα. </a:t>
            </a:r>
            <a:endParaRPr lang="el-GR" sz="2800" dirty="0" smtClean="0"/>
          </a:p>
          <a:p>
            <a:r>
              <a:rPr lang="el-GR" sz="2800" dirty="0" smtClean="0"/>
              <a:t>Τα πηνία αποθηκεύουν ενέργεια με τη μορφή μαγνητικού πεδίου.</a:t>
            </a:r>
          </a:p>
          <a:p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146183"/>
            <a:ext cx="2957135" cy="1982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72" y="4170207"/>
            <a:ext cx="2414199" cy="2015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29" y="4480629"/>
            <a:ext cx="4322290" cy="1313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18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Πηνία</a:t>
            </a:r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513" y="1929351"/>
            <a:ext cx="8312061" cy="436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7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</a:t>
            </a:r>
            <a:endParaRPr lang="el-GR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21" y="5103342"/>
            <a:ext cx="600075" cy="504825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848" y="2104305"/>
            <a:ext cx="5179263" cy="4038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18" y="3585133"/>
            <a:ext cx="26224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 delay relays</a:t>
            </a:r>
            <a:endParaRPr lang="el-GR" sz="3200" dirty="0"/>
          </a:p>
        </p:txBody>
      </p:sp>
      <p:cxnSp>
        <p:nvCxnSpPr>
          <p:cNvPr id="7" name="Ευθύγραμμο βέλος σύνδεσης 6"/>
          <p:cNvCxnSpPr/>
          <p:nvPr/>
        </p:nvCxnSpPr>
        <p:spPr>
          <a:xfrm flipV="1">
            <a:off x="6918384" y="2976114"/>
            <a:ext cx="2251495" cy="1017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69879" y="2683726"/>
            <a:ext cx="2125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Πυκνωτής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205303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33788" y="286603"/>
            <a:ext cx="11262038" cy="1450757"/>
          </a:xfrm>
        </p:spPr>
        <p:txBody>
          <a:bodyPr>
            <a:normAutofit/>
          </a:bodyPr>
          <a:lstStyle/>
          <a:p>
            <a:r>
              <a:rPr lang="el-GR" dirty="0"/>
              <a:t>Αισθητήρας Ανίχνευσης Κίνησης </a:t>
            </a:r>
            <a:r>
              <a:rPr lang="en-US" dirty="0" smtClean="0"/>
              <a:t>(</a:t>
            </a:r>
            <a:r>
              <a:rPr lang="en-US" b="1" dirty="0" smtClean="0"/>
              <a:t>PIR</a:t>
            </a:r>
            <a:r>
              <a:rPr lang="en-US" dirty="0" smtClean="0"/>
              <a:t>-</a:t>
            </a:r>
            <a:r>
              <a:rPr lang="en-US" dirty="0"/>
              <a:t>Passive infrared </a:t>
            </a:r>
            <a:r>
              <a:rPr lang="en-US" dirty="0" smtClean="0"/>
              <a:t>sensor) 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33788" y="1737360"/>
            <a:ext cx="4665165" cy="4865618"/>
          </a:xfrm>
        </p:spPr>
        <p:txBody>
          <a:bodyPr>
            <a:normAutofit/>
          </a:bodyPr>
          <a:lstStyle/>
          <a:p>
            <a:r>
              <a:rPr lang="el-GR" sz="2800" dirty="0"/>
              <a:t>Έχει την δυνατότητα να ανιχνεύσει την κίνηση μέσα σε ένα </a:t>
            </a:r>
            <a:r>
              <a:rPr lang="el-GR" sz="2800" dirty="0" smtClean="0"/>
              <a:t>δωμάτιο </a:t>
            </a:r>
            <a:r>
              <a:rPr lang="el-GR" sz="2800" dirty="0"/>
              <a:t>σε εμβέλεια έξι μέτρων. Ο αισθητήρας διαθέτει δύο μεταβλητές αντιστάσεις </a:t>
            </a:r>
            <a:r>
              <a:rPr lang="el-GR" sz="2800" dirty="0" smtClean="0"/>
              <a:t>όπου μπορούμε </a:t>
            </a:r>
            <a:r>
              <a:rPr lang="el-GR" sz="2800" dirty="0"/>
              <a:t>να </a:t>
            </a:r>
            <a:r>
              <a:rPr lang="el-GR" sz="2800" dirty="0" smtClean="0"/>
              <a:t>ρυθμίσουμε </a:t>
            </a:r>
            <a:r>
              <a:rPr lang="el-GR" sz="2800" dirty="0"/>
              <a:t>την ευαισθησία και τον χρόνο ενεργοποίησης του </a:t>
            </a:r>
            <a:r>
              <a:rPr lang="el-GR" sz="2800" dirty="0" smtClean="0"/>
              <a:t>από </a:t>
            </a:r>
            <a:r>
              <a:rPr lang="el-GR" sz="2800" dirty="0"/>
              <a:t>την στιγμή που θα ανιχνεύσει την κίνηση. </a:t>
            </a:r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77" y="1880289"/>
            <a:ext cx="6423024" cy="41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7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Πυκνωτές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041367" y="1802602"/>
            <a:ext cx="6150633" cy="4555066"/>
          </a:xfrm>
        </p:spPr>
        <p:txBody>
          <a:bodyPr>
            <a:normAutofit/>
          </a:bodyPr>
          <a:lstStyle/>
          <a:p>
            <a:r>
              <a:rPr lang="el-GR" sz="2800" dirty="0" smtClean="0"/>
              <a:t>Πυκνωτής: Ονομάζεται </a:t>
            </a:r>
            <a:r>
              <a:rPr lang="el-GR" sz="2800" dirty="0"/>
              <a:t>ένα σύστημα δύο γειτονικών αγωγών ανάμεσα στους οποίους παρεμβάλλεται μονωτικό υλικό. </a:t>
            </a:r>
            <a:endParaRPr lang="el-GR" sz="2800" dirty="0" smtClean="0"/>
          </a:p>
          <a:p>
            <a:r>
              <a:rPr lang="el-GR" sz="2800" dirty="0" smtClean="0"/>
              <a:t>Οι </a:t>
            </a:r>
            <a:r>
              <a:rPr lang="el-GR" sz="2800" dirty="0"/>
              <a:t>δύο αγωγοί ονομάζονται οπλισμοί του πυκνωτή, ενώ το παρεμβαλλόμενο υλικό ονομάζεται διηλεκτρικό του πυκνωτή. </a:t>
            </a:r>
          </a:p>
          <a:p>
            <a:r>
              <a:rPr lang="el-GR" sz="2800" dirty="0"/>
              <a:t>Μεταξύ των οπλισμών ενός φορτισμένου πυκνωτή αναπτύσσεται διαφορά δυναμικού, την οποία ονομάζουμε τάση του </a:t>
            </a:r>
            <a:r>
              <a:rPr lang="el-GR" sz="2800" dirty="0" smtClean="0"/>
              <a:t>πυκνωτή.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4231" r="1512"/>
          <a:stretch/>
        </p:blipFill>
        <p:spPr>
          <a:xfrm>
            <a:off x="226012" y="1914868"/>
            <a:ext cx="5624422" cy="433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1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Πυκνωτές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03308"/>
          </a:xfrm>
        </p:spPr>
        <p:txBody>
          <a:bodyPr>
            <a:normAutofit/>
          </a:bodyPr>
          <a:lstStyle/>
          <a:p>
            <a:r>
              <a:rPr lang="el-GR" sz="2800" dirty="0" smtClean="0"/>
              <a:t>Αυτά </a:t>
            </a:r>
            <a:r>
              <a:rPr lang="el-GR" sz="2800" dirty="0"/>
              <a:t>τα εξαρτήματα </a:t>
            </a:r>
            <a:r>
              <a:rPr lang="el-GR" sz="2800" b="1" dirty="0"/>
              <a:t>αποθηκεύουν και </a:t>
            </a:r>
            <a:r>
              <a:rPr lang="el-GR" sz="2800" b="1" dirty="0" smtClean="0"/>
              <a:t>απελευθερώνουν </a:t>
            </a:r>
            <a:r>
              <a:rPr lang="el-GR" sz="2800" b="1" dirty="0"/>
              <a:t>ηλεκτρική ενέργεια</a:t>
            </a:r>
            <a:r>
              <a:rPr lang="el-GR" sz="2800" dirty="0"/>
              <a:t> σε ένα κύκλωμα. </a:t>
            </a:r>
            <a:endParaRPr lang="el-GR" sz="2800" dirty="0" smtClean="0"/>
          </a:p>
          <a:p>
            <a:r>
              <a:rPr lang="el-GR" sz="2800" dirty="0" smtClean="0"/>
              <a:t>Όταν </a:t>
            </a:r>
            <a:r>
              <a:rPr lang="el-GR" sz="2800" dirty="0"/>
              <a:t>ο η τάση του κυκλώματος είναι υψηλότερη από αυτήν που είναι αποθηκευμένη </a:t>
            </a:r>
            <a:r>
              <a:rPr lang="el-GR" sz="2800" dirty="0" smtClean="0"/>
              <a:t>στον πυκνωτή, το ρεύμα ρέει</a:t>
            </a:r>
            <a:r>
              <a:rPr lang="el-GR" sz="2800" dirty="0"/>
              <a:t> </a:t>
            </a:r>
            <a:r>
              <a:rPr lang="el-GR" sz="2800" dirty="0" smtClean="0"/>
              <a:t>και φορτίζει τον πυκνωτή. </a:t>
            </a:r>
            <a:r>
              <a:rPr lang="el-GR" sz="2800" dirty="0"/>
              <a:t>Όταν </a:t>
            </a:r>
            <a:r>
              <a:rPr lang="el-GR" sz="2800" dirty="0" smtClean="0"/>
              <a:t>η </a:t>
            </a:r>
            <a:r>
              <a:rPr lang="el-GR" sz="2800" dirty="0"/>
              <a:t>τάση είναι χαμηλότερη, η αποθηκευμένη </a:t>
            </a:r>
            <a:r>
              <a:rPr lang="el-GR" sz="2800" dirty="0" smtClean="0"/>
              <a:t>ενέργεια απελευθερώνεται στο κύκλωμα.</a:t>
            </a:r>
          </a:p>
          <a:p>
            <a:r>
              <a:rPr lang="el-GR" sz="2800" dirty="0" smtClean="0"/>
              <a:t>Έτσι, </a:t>
            </a:r>
            <a:r>
              <a:rPr lang="el-GR" sz="2800" u="sng" dirty="0" smtClean="0"/>
              <a:t>ακόμα και αν η μπαταρία σταματήσει να δίνει τάση, για λίγη ώρα μπορεί να δίνει τάση ο πυκνωτής στο κύκλωμα.</a:t>
            </a:r>
          </a:p>
          <a:p>
            <a:r>
              <a:rPr lang="el-GR" sz="2800" dirty="0" smtClean="0"/>
              <a:t> 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39429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Πυκνωτές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6125" y="1992912"/>
            <a:ext cx="3648282" cy="4022725"/>
          </a:xfrm>
          <a:prstGeom prst="rect">
            <a:avLst/>
          </a:prstGeom>
        </p:spPr>
      </p:pic>
      <p:cxnSp>
        <p:nvCxnSpPr>
          <p:cNvPr id="8" name="Ευθύγραμμο βέλος σύνδεσης 7"/>
          <p:cNvCxnSpPr>
            <a:stCxn id="11" idx="1"/>
          </p:cNvCxnSpPr>
          <p:nvPr/>
        </p:nvCxnSpPr>
        <p:spPr>
          <a:xfrm flipH="1">
            <a:off x="2855346" y="2384131"/>
            <a:ext cx="1890216" cy="1411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45562" y="1845522"/>
            <a:ext cx="22342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Διηλεκτρικό υλικό</a:t>
            </a:r>
            <a:endParaRPr lang="el-GR" sz="3200" dirty="0"/>
          </a:p>
        </p:txBody>
      </p:sp>
      <p:pic>
        <p:nvPicPr>
          <p:cNvPr id="12" name="Εικόνα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628" y="2384131"/>
            <a:ext cx="4986759" cy="375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1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Πυκνωτές</a:t>
            </a:r>
            <a:endParaRPr lang="el-GR" dirty="0"/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90" y="2131540"/>
            <a:ext cx="7590579" cy="23887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82748" y="4520242"/>
            <a:ext cx="9687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/>
              <a:t>Πολύ προσοχή πρέπει να δίνουμε στους ηλεκτρολυτικούς πυκνωτές που έχουν πολικότητα, επειδή αν συνδεθούν ανάποδα θα εκραγούν.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8496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162" y="383800"/>
            <a:ext cx="8774157" cy="5774169"/>
          </a:xfrm>
          <a:prstGeom prst="rect">
            <a:avLst/>
          </a:prstGeom>
        </p:spPr>
      </p:pic>
      <p:sp>
        <p:nvSpPr>
          <p:cNvPr id="4" name="Ορθογώνιο 3"/>
          <p:cNvSpPr/>
          <p:nvPr/>
        </p:nvSpPr>
        <p:spPr>
          <a:xfrm>
            <a:off x="1630391" y="2605177"/>
            <a:ext cx="1259457" cy="186330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" name="Ορθογώνιο 4"/>
          <p:cNvSpPr/>
          <p:nvPr/>
        </p:nvSpPr>
        <p:spPr>
          <a:xfrm>
            <a:off x="1630391" y="4632385"/>
            <a:ext cx="1259458" cy="16188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1443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8272732" y="3584274"/>
            <a:ext cx="2666136" cy="115593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Relay </a:t>
            </a:r>
            <a:r>
              <a:rPr lang="en-US" sz="3200" dirty="0" smtClean="0"/>
              <a:t>Module</a:t>
            </a:r>
            <a:r>
              <a:rPr lang="el-GR" sz="3200" dirty="0" smtClean="0"/>
              <a:t> με 8 ρελέ</a:t>
            </a:r>
            <a:endParaRPr lang="el-GR" sz="3200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2"/>
          <a:srcRect t="2959" b="1422"/>
          <a:stretch/>
        </p:blipFill>
        <p:spPr>
          <a:xfrm>
            <a:off x="858641" y="2130721"/>
            <a:ext cx="6523817" cy="40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1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</a:t>
            </a:r>
            <a:r>
              <a:rPr lang="en-US" dirty="0" smtClean="0"/>
              <a:t>Modules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4714" y="2081773"/>
            <a:ext cx="7312628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1214" y="3616083"/>
            <a:ext cx="2648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Διάφορα </a:t>
            </a:r>
            <a:r>
              <a:rPr lang="en-US" sz="3200" dirty="0" smtClean="0"/>
              <a:t>Modules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217615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660" y="2185079"/>
            <a:ext cx="10517640" cy="381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5339" y="2119941"/>
            <a:ext cx="7282282" cy="4066132"/>
          </a:xfrm>
          <a:prstGeom prst="rect">
            <a:avLst/>
          </a:prstGeom>
        </p:spPr>
      </p:pic>
      <p:cxnSp>
        <p:nvCxnSpPr>
          <p:cNvPr id="5" name="Ευθύγραμμο βέλος σύνδεσης 4"/>
          <p:cNvCxnSpPr/>
          <p:nvPr/>
        </p:nvCxnSpPr>
        <p:spPr>
          <a:xfrm>
            <a:off x="8117456" y="2570671"/>
            <a:ext cx="2449902" cy="2224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Ευθύγραμμο βέλος σύνδεσης 6"/>
          <p:cNvCxnSpPr/>
          <p:nvPr/>
        </p:nvCxnSpPr>
        <p:spPr>
          <a:xfrm>
            <a:off x="8597660" y="3533954"/>
            <a:ext cx="843951" cy="1345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51764" y="4722538"/>
            <a:ext cx="1714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Power(5V)</a:t>
            </a:r>
            <a:endParaRPr lang="el-GR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7918" y="4888276"/>
            <a:ext cx="2391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Relay is energized</a:t>
            </a:r>
          </a:p>
          <a:p>
            <a:r>
              <a:rPr lang="en-US" sz="2800" dirty="0" smtClean="0"/>
              <a:t>(signal==HIGH)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7563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80" y="332981"/>
            <a:ext cx="10058400" cy="935103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10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268084"/>
            <a:ext cx="10893437" cy="4942936"/>
          </a:xfrm>
        </p:spPr>
        <p:txBody>
          <a:bodyPr>
            <a:normAutofit/>
          </a:bodyPr>
          <a:lstStyle/>
          <a:p>
            <a:r>
              <a:rPr lang="el-GR" sz="2800" dirty="0" smtClean="0"/>
              <a:t>Να ελέγχουμε ένα </a:t>
            </a:r>
            <a:r>
              <a:rPr lang="en-US" sz="2800" dirty="0" smtClean="0"/>
              <a:t>led</a:t>
            </a:r>
            <a:r>
              <a:rPr lang="el-GR" sz="2800" dirty="0" smtClean="0"/>
              <a:t> μέσω του ρελέ</a:t>
            </a:r>
            <a:r>
              <a:rPr lang="en-US" sz="2800" dirty="0" smtClean="0"/>
              <a:t>(NO </a:t>
            </a:r>
            <a:r>
              <a:rPr lang="el-GR" sz="2800" dirty="0" smtClean="0"/>
              <a:t>επαφή</a:t>
            </a:r>
            <a:r>
              <a:rPr lang="en-US" sz="2800" dirty="0" smtClean="0"/>
              <a:t>)</a:t>
            </a:r>
            <a:r>
              <a:rPr lang="el-GR" sz="2800" dirty="0" smtClean="0"/>
              <a:t>. </a:t>
            </a:r>
            <a:endParaRPr lang="el-GR" sz="2800" dirty="0"/>
          </a:p>
          <a:p>
            <a:r>
              <a:rPr lang="el-GR" sz="2800" dirty="0" smtClean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Led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 smtClean="0"/>
              <a:t>Αντίσταση </a:t>
            </a:r>
            <a:r>
              <a:rPr lang="en-US" sz="2800" dirty="0" smtClean="0"/>
              <a:t>220ohm</a:t>
            </a:r>
            <a:endParaRPr lang="el-GR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Relay module</a:t>
            </a:r>
            <a:endParaRPr lang="en-US" sz="2800" dirty="0"/>
          </a:p>
          <a:p>
            <a:pPr marL="0" indent="0">
              <a:buNone/>
            </a:pPr>
            <a:r>
              <a:rPr lang="el-GR" sz="2800" dirty="0" smtClean="0"/>
              <a:t>Μπορούμε επίσης να ελέγξουμε ένα 2</a:t>
            </a:r>
            <a:r>
              <a:rPr lang="el-GR" sz="2800" baseline="30000" dirty="0" smtClean="0"/>
              <a:t>ο</a:t>
            </a:r>
            <a:r>
              <a:rPr lang="el-GR" sz="2800" dirty="0" smtClean="0"/>
              <a:t> </a:t>
            </a:r>
            <a:r>
              <a:rPr lang="en-US" sz="2800" dirty="0" smtClean="0"/>
              <a:t>led </a:t>
            </a:r>
            <a:r>
              <a:rPr lang="el-GR" sz="2800" dirty="0" smtClean="0"/>
              <a:t>με τον ίδιο κώδικα απλά ενώνοντας το + του </a:t>
            </a:r>
            <a:r>
              <a:rPr lang="en-US" sz="2800" dirty="0" smtClean="0"/>
              <a:t>led </a:t>
            </a:r>
            <a:r>
              <a:rPr lang="el-GR" sz="2800" dirty="0" smtClean="0"/>
              <a:t>στην Ν</a:t>
            </a:r>
            <a:r>
              <a:rPr lang="en-US" sz="2800" dirty="0" smtClean="0"/>
              <a:t>C </a:t>
            </a:r>
            <a:r>
              <a:rPr lang="el-GR" sz="2800" dirty="0" smtClean="0"/>
              <a:t>επαφή.</a:t>
            </a:r>
          </a:p>
          <a:p>
            <a:pPr marL="0" indent="0">
              <a:buNone/>
            </a:pPr>
            <a:r>
              <a:rPr lang="el-GR" sz="2800" dirty="0" smtClean="0"/>
              <a:t>Το 2</a:t>
            </a:r>
            <a:r>
              <a:rPr lang="el-GR" sz="2800" baseline="30000" dirty="0" smtClean="0"/>
              <a:t>ο</a:t>
            </a:r>
            <a:r>
              <a:rPr lang="el-GR" sz="2800" dirty="0"/>
              <a:t> </a:t>
            </a:r>
            <a:r>
              <a:rPr lang="el-GR" sz="2800" dirty="0" smtClean="0"/>
              <a:t> </a:t>
            </a:r>
            <a:r>
              <a:rPr lang="en-US" sz="2800" dirty="0" smtClean="0"/>
              <a:t>led </a:t>
            </a:r>
            <a:r>
              <a:rPr lang="el-GR" sz="2800" dirty="0" smtClean="0"/>
              <a:t>θα λειτουργεί με τον αντίθετο τρόπο από το 1</a:t>
            </a:r>
            <a:r>
              <a:rPr lang="el-GR" sz="2800" baseline="30000" dirty="0" smtClean="0"/>
              <a:t>ο</a:t>
            </a:r>
            <a:r>
              <a:rPr lang="el-GR" sz="2800" dirty="0" smtClean="0"/>
              <a:t>.</a:t>
            </a:r>
          </a:p>
          <a:p>
            <a:pPr marL="0" indent="0">
              <a:buNone/>
            </a:pPr>
            <a:r>
              <a:rPr lang="el-GR" sz="2800" u="sng" dirty="0" smtClean="0"/>
              <a:t>Μη ξεχάσετε την αντίσταση στο </a:t>
            </a:r>
            <a:r>
              <a:rPr lang="en-US" sz="2800" u="sng" dirty="0" smtClean="0"/>
              <a:t>led</a:t>
            </a:r>
            <a:r>
              <a:rPr lang="en-US" sz="2800" dirty="0" smtClean="0"/>
              <a:t>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90243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PIR</a:t>
            </a:r>
            <a:r>
              <a:rPr lang="el-GR" dirty="0" smtClean="0"/>
              <a:t> </a:t>
            </a:r>
            <a:r>
              <a:rPr lang="en-US" dirty="0" smtClean="0"/>
              <a:t>Motion Sensor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219645" y="2312233"/>
            <a:ext cx="5900468" cy="3476765"/>
          </a:xfrm>
        </p:spPr>
        <p:txBody>
          <a:bodyPr>
            <a:normAutofit/>
          </a:bodyPr>
          <a:lstStyle/>
          <a:p>
            <a:r>
              <a:rPr lang="el-GR" sz="2800" dirty="0" smtClean="0"/>
              <a:t>Η </a:t>
            </a:r>
            <a:r>
              <a:rPr lang="el-GR" sz="2800" dirty="0"/>
              <a:t>έξοδος του αισθητήρα ανίχνευσης κίνησης PIR μπορεί να συνδεθεί απευθείας σε </a:t>
            </a:r>
            <a:r>
              <a:rPr lang="el-GR" sz="2800" dirty="0" smtClean="0"/>
              <a:t>οποιονδήποτε μικροελεγκτή. Οι αισθητήρες </a:t>
            </a:r>
            <a:r>
              <a:rPr lang="el-GR" sz="2800" dirty="0"/>
              <a:t>PIR διαθέτουν έναν παθητικό αισθητήρα </a:t>
            </a:r>
            <a:r>
              <a:rPr lang="el-GR" sz="2800" dirty="0" smtClean="0"/>
              <a:t>υπερύθρων </a:t>
            </a:r>
            <a:r>
              <a:rPr lang="el-GR" sz="2800" dirty="0"/>
              <a:t>που ανιχνεύει την κατοχή και την </a:t>
            </a:r>
            <a:r>
              <a:rPr lang="el-GR" sz="2800" dirty="0" smtClean="0"/>
              <a:t>κίνηση όταν </a:t>
            </a:r>
            <a:r>
              <a:rPr lang="el-GR" sz="2800" dirty="0"/>
              <a:t>περνάει ένα θερμό σώμα όπως ένας άνθρωπος ή ένα </a:t>
            </a:r>
            <a:r>
              <a:rPr lang="el-GR" sz="2800" dirty="0" smtClean="0"/>
              <a:t>ζώο. </a:t>
            </a:r>
            <a:endParaRPr lang="el-GR" sz="2800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2"/>
          <a:srcRect l="3181" t="1569" r="1791" b="2727"/>
          <a:stretch/>
        </p:blipFill>
        <p:spPr>
          <a:xfrm>
            <a:off x="1097280" y="1845733"/>
            <a:ext cx="4647912" cy="44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10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119" y="1888184"/>
            <a:ext cx="6202881" cy="4384093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853" y="1967032"/>
            <a:ext cx="2701685" cy="4226398"/>
          </a:xfrm>
          <a:prstGeom prst="rect">
            <a:avLst/>
          </a:prstGeom>
        </p:spPr>
      </p:pic>
      <p:cxnSp>
        <p:nvCxnSpPr>
          <p:cNvPr id="7" name="Ευθύγραμμο βέλος σύνδεσης 6"/>
          <p:cNvCxnSpPr/>
          <p:nvPr/>
        </p:nvCxnSpPr>
        <p:spPr>
          <a:xfrm>
            <a:off x="6452559" y="3812875"/>
            <a:ext cx="2139350" cy="120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Ορθογώνιο 8"/>
          <p:cNvSpPr/>
          <p:nvPr/>
        </p:nvSpPr>
        <p:spPr>
          <a:xfrm>
            <a:off x="5089585" y="3178769"/>
            <a:ext cx="1362974" cy="180292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923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10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737361"/>
            <a:ext cx="10979701" cy="4637560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relay_pin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led_pin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8000"/>
                </a:solidFill>
                <a:latin typeface="Courier New" panose="02070309020205020404" pitchFamily="49" charset="0"/>
              </a:rPr>
              <a:t>13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relay_pin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led_pin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led_pin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the led pin is HIGH. </a:t>
            </a:r>
            <a:endParaRPr lang="en-US" sz="2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relay_pin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relay signal. </a:t>
            </a:r>
            <a:endParaRPr lang="en-US" sz="2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relay_pin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relay signal. </a:t>
            </a:r>
            <a:endParaRPr lang="en-US" sz="2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sz="2400" b="1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40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240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5792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ProtoShield(prototype expansion</a:t>
            </a:r>
            <a:r>
              <a:rPr lang="en-US" dirty="0" smtClean="0"/>
              <a:t>)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03" y="1938738"/>
            <a:ext cx="5469837" cy="4201829"/>
          </a:xfrm>
          <a:prstGeom prst="rect">
            <a:avLst/>
          </a:prstGeom>
        </p:spPr>
      </p:pic>
      <p:pic>
        <p:nvPicPr>
          <p:cNvPr id="12" name="Εικόνα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298" y="1877952"/>
            <a:ext cx="3038475" cy="1152525"/>
          </a:xfrm>
          <a:prstGeom prst="rect">
            <a:avLst/>
          </a:prstGeom>
        </p:spPr>
      </p:pic>
      <p:pic>
        <p:nvPicPr>
          <p:cNvPr id="13" name="Εικόνα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827" y="2825680"/>
            <a:ext cx="1647825" cy="933450"/>
          </a:xfrm>
          <a:prstGeom prst="rect">
            <a:avLst/>
          </a:prstGeom>
        </p:spPr>
      </p:pic>
      <p:pic>
        <p:nvPicPr>
          <p:cNvPr id="14" name="Εικόνα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487" y="2662502"/>
            <a:ext cx="885825" cy="6191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26480" y="2269937"/>
            <a:ext cx="52996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Οι </a:t>
            </a:r>
            <a:r>
              <a:rPr lang="en-US" sz="2800" dirty="0" smtClean="0"/>
              <a:t>protoshields</a:t>
            </a:r>
            <a:r>
              <a:rPr lang="el-GR" sz="2800" dirty="0" smtClean="0"/>
              <a:t> και τα </a:t>
            </a:r>
            <a:r>
              <a:rPr lang="en-US" sz="2800" dirty="0" smtClean="0"/>
              <a:t>expansions </a:t>
            </a:r>
            <a:r>
              <a:rPr lang="el-GR" sz="2800" dirty="0" smtClean="0"/>
              <a:t>είναι ειδικές πλακέτες που χρησιμοποιούνται για να μας βοηθήσουν σε ορισμένα </a:t>
            </a:r>
            <a:r>
              <a:rPr lang="en-US" sz="2800" dirty="0" smtClean="0"/>
              <a:t>projects</a:t>
            </a:r>
            <a:r>
              <a:rPr lang="el-GR" sz="2800" dirty="0" smtClean="0"/>
              <a:t> που θέλουμε να κάνουμε και μας προσφέρουν ορισμένες δυνατότητες που δεν μας προσφέρει η πλακέτα του</a:t>
            </a:r>
            <a:r>
              <a:rPr lang="en-US" sz="2800" dirty="0" smtClean="0"/>
              <a:t> Arduino.</a:t>
            </a:r>
            <a:r>
              <a:rPr lang="el-GR" sz="2800" dirty="0" smtClean="0"/>
              <a:t> </a:t>
            </a:r>
            <a:r>
              <a:rPr lang="en-US" sz="2800" dirty="0" smtClean="0"/>
              <a:t> 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6628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ProtoShield(prototype expansion)</a:t>
            </a:r>
            <a:endParaRPr lang="el-GR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802" y="1941154"/>
            <a:ext cx="5236560" cy="42860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7866" y="2314440"/>
            <a:ext cx="49429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Για παράδειγμα, </a:t>
            </a:r>
            <a:r>
              <a:rPr lang="el-GR" sz="2800" dirty="0" smtClean="0"/>
              <a:t>μπορούμε να χρησιμοποιήσουμε ένα </a:t>
            </a:r>
            <a:r>
              <a:rPr lang="en-US" sz="2800" dirty="0" smtClean="0"/>
              <a:t>shield</a:t>
            </a:r>
            <a:r>
              <a:rPr lang="el-GR" sz="2800" dirty="0" smtClean="0"/>
              <a:t> για </a:t>
            </a:r>
            <a:r>
              <a:rPr lang="el-GR" sz="2800" dirty="0"/>
              <a:t>να </a:t>
            </a:r>
            <a:r>
              <a:rPr lang="el-GR" sz="2800" dirty="0" smtClean="0"/>
              <a:t>διευκολύνουμε </a:t>
            </a:r>
            <a:r>
              <a:rPr lang="el-GR" sz="2800" dirty="0"/>
              <a:t>τη σύνδεση και τον έλεγχο κινητήρων ή ακόμη και να </a:t>
            </a:r>
            <a:r>
              <a:rPr lang="el-GR" sz="2800" dirty="0" smtClean="0"/>
              <a:t>μετατρέψουμε </a:t>
            </a:r>
            <a:r>
              <a:rPr lang="el-GR" sz="2800" dirty="0"/>
              <a:t>το Arduino </a:t>
            </a:r>
            <a:r>
              <a:rPr lang="el-GR" sz="2800" dirty="0" smtClean="0"/>
              <a:t>σε </a:t>
            </a:r>
            <a:r>
              <a:rPr lang="el-GR" sz="2800" dirty="0"/>
              <a:t>κάτι τόσο περίπλοκο όσο ένα κινητό τηλέφωνο.</a:t>
            </a:r>
          </a:p>
        </p:txBody>
      </p:sp>
    </p:spTree>
    <p:extLst>
      <p:ext uri="{BB962C8B-B14F-4D97-AF65-F5344CB8AC3E}">
        <p14:creationId xmlns:p14="http://schemas.microsoft.com/office/powerpoint/2010/main" val="423833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ProtoShield(prototype expansion)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577" y="1823624"/>
            <a:ext cx="5709806" cy="4361515"/>
          </a:xfrm>
          <a:prstGeom prst="rect">
            <a:avLst/>
          </a:prstGeom>
        </p:spPr>
      </p:pic>
      <p:cxnSp>
        <p:nvCxnSpPr>
          <p:cNvPr id="13" name="Ευθύγραμμο βέλος σύνδεσης 12"/>
          <p:cNvCxnSpPr/>
          <p:nvPr/>
        </p:nvCxnSpPr>
        <p:spPr>
          <a:xfrm flipH="1">
            <a:off x="8358997" y="2976113"/>
            <a:ext cx="1466490" cy="31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Ευθύγραμμο βέλος σύνδεσης 17"/>
          <p:cNvCxnSpPr/>
          <p:nvPr/>
        </p:nvCxnSpPr>
        <p:spPr>
          <a:xfrm flipH="1">
            <a:off x="8393503" y="4004381"/>
            <a:ext cx="1199071" cy="886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Ευθύγραμμο βέλος σύνδεσης 26"/>
          <p:cNvCxnSpPr/>
          <p:nvPr/>
        </p:nvCxnSpPr>
        <p:spPr>
          <a:xfrm flipH="1">
            <a:off x="8632166" y="2151428"/>
            <a:ext cx="1754037" cy="2794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86203" y="1823624"/>
            <a:ext cx="1880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Digital pins</a:t>
            </a:r>
            <a:endParaRPr lang="el-GR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9855679" y="2648825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5V</a:t>
            </a:r>
            <a:endParaRPr lang="el-GR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9532494" y="3639887"/>
            <a:ext cx="119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GND</a:t>
            </a:r>
            <a:endParaRPr lang="el-GR" sz="2800" dirty="0"/>
          </a:p>
        </p:txBody>
      </p:sp>
      <p:cxnSp>
        <p:nvCxnSpPr>
          <p:cNvPr id="33" name="Ευθύγραμμο βέλος σύνδεσης 32"/>
          <p:cNvCxnSpPr/>
          <p:nvPr/>
        </p:nvCxnSpPr>
        <p:spPr>
          <a:xfrm flipH="1">
            <a:off x="8443517" y="4651362"/>
            <a:ext cx="1199071" cy="886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642588" y="4336610"/>
            <a:ext cx="1953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Analog pins</a:t>
            </a:r>
            <a:endParaRPr lang="el-GR" sz="2800" dirty="0"/>
          </a:p>
        </p:txBody>
      </p:sp>
      <p:cxnSp>
        <p:nvCxnSpPr>
          <p:cNvPr id="35" name="Ευθύγραμμο βέλος σύνδεσης 34"/>
          <p:cNvCxnSpPr/>
          <p:nvPr/>
        </p:nvCxnSpPr>
        <p:spPr>
          <a:xfrm>
            <a:off x="2061713" y="4598220"/>
            <a:ext cx="1529195" cy="9813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Ευθύγραμμο βέλος σύνδεσης 37"/>
          <p:cNvCxnSpPr/>
          <p:nvPr/>
        </p:nvCxnSpPr>
        <p:spPr>
          <a:xfrm>
            <a:off x="2061713" y="3639887"/>
            <a:ext cx="3098521" cy="20014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Ευθύγραμμο βέλος σύνδεσης 39"/>
          <p:cNvCxnSpPr/>
          <p:nvPr/>
        </p:nvCxnSpPr>
        <p:spPr>
          <a:xfrm flipV="1">
            <a:off x="2130725" y="2193756"/>
            <a:ext cx="2647538" cy="455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Ευθύγραμμο βέλος σύνδεσης 42"/>
          <p:cNvCxnSpPr/>
          <p:nvPr/>
        </p:nvCxnSpPr>
        <p:spPr>
          <a:xfrm>
            <a:off x="1630392" y="3901497"/>
            <a:ext cx="3015860" cy="18260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51913" y="2346844"/>
            <a:ext cx="119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LED1</a:t>
            </a:r>
            <a:endParaRPr lang="el-GR" sz="2800" dirty="0"/>
          </a:p>
        </p:txBody>
      </p:sp>
      <p:sp>
        <p:nvSpPr>
          <p:cNvPr id="47" name="TextBox 46"/>
          <p:cNvSpPr txBox="1"/>
          <p:nvPr/>
        </p:nvSpPr>
        <p:spPr>
          <a:xfrm>
            <a:off x="755301" y="3556832"/>
            <a:ext cx="119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LED2</a:t>
            </a:r>
            <a:endParaRPr lang="el-GR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1675049" y="3194491"/>
            <a:ext cx="142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BUTTON</a:t>
            </a:r>
            <a:endParaRPr lang="el-GR" sz="2800" dirty="0"/>
          </a:p>
        </p:txBody>
      </p:sp>
      <p:sp>
        <p:nvSpPr>
          <p:cNvPr id="49" name="TextBox 48"/>
          <p:cNvSpPr txBox="1"/>
          <p:nvPr/>
        </p:nvSpPr>
        <p:spPr>
          <a:xfrm>
            <a:off x="1062674" y="4292415"/>
            <a:ext cx="1199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RESET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23315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ProtoShield(prototype expansion)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4578901" cy="4375545"/>
          </a:xfrm>
        </p:spPr>
        <p:txBody>
          <a:bodyPr>
            <a:normAutofit/>
          </a:bodyPr>
          <a:lstStyle/>
          <a:p>
            <a:r>
              <a:rPr lang="el-GR" sz="2800" dirty="0" smtClean="0"/>
              <a:t>Παρατηρούμε ότι έχουμε πολύ περισσότερα </a:t>
            </a:r>
            <a:r>
              <a:rPr lang="en-US" sz="2800" dirty="0" smtClean="0"/>
              <a:t>pins </a:t>
            </a:r>
            <a:r>
              <a:rPr lang="el-GR" sz="2800" dirty="0" smtClean="0"/>
              <a:t>διαθέσιμα. </a:t>
            </a:r>
          </a:p>
          <a:p>
            <a:r>
              <a:rPr lang="el-GR" sz="2800" dirty="0" smtClean="0"/>
              <a:t>Επίσης, αντί για </a:t>
            </a:r>
            <a:r>
              <a:rPr lang="en-US" sz="2800" dirty="0" smtClean="0"/>
              <a:t>breadboard </a:t>
            </a:r>
            <a:r>
              <a:rPr lang="el-GR" sz="2800" dirty="0" smtClean="0"/>
              <a:t>μπορούμε να χρησιμοποιήσουμε το </a:t>
            </a:r>
            <a:r>
              <a:rPr lang="en-US" sz="2800" dirty="0" smtClean="0"/>
              <a:t>shield </a:t>
            </a:r>
            <a:r>
              <a:rPr lang="el-GR" sz="2800" dirty="0" smtClean="0"/>
              <a:t>σαν </a:t>
            </a:r>
            <a:r>
              <a:rPr lang="en-US" sz="2800" dirty="0"/>
              <a:t>P</a:t>
            </a:r>
            <a:r>
              <a:rPr lang="en-US" sz="2800" dirty="0" smtClean="0"/>
              <a:t>CB </a:t>
            </a:r>
            <a:r>
              <a:rPr lang="el-GR" sz="2800" dirty="0" smtClean="0"/>
              <a:t>πλακέτα, να κολλήσουμε δηλαδή ηλεκτρονικά στοιχεία στις κενές τρύπες του </a:t>
            </a:r>
            <a:r>
              <a:rPr lang="en-US" sz="2800" dirty="0" smtClean="0"/>
              <a:t>shield.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21" y="1920994"/>
            <a:ext cx="5723895" cy="4300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920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PCB </a:t>
            </a:r>
            <a:r>
              <a:rPr lang="el-GR" dirty="0" smtClean="0"/>
              <a:t> πλακέτα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55" t="6456" b="20534"/>
          <a:stretch/>
        </p:blipFill>
        <p:spPr>
          <a:xfrm>
            <a:off x="1203815" y="1871930"/>
            <a:ext cx="9845329" cy="438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ProtoShield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890" y="1923901"/>
            <a:ext cx="4402227" cy="4022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/>
          <a:srcRect l="4909" t="3007" r="1999" b="2519"/>
          <a:stretch/>
        </p:blipFill>
        <p:spPr>
          <a:xfrm>
            <a:off x="6126480" y="2984738"/>
            <a:ext cx="5201730" cy="3234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1675" y="1923901"/>
            <a:ext cx="58832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Αρχικά, τοποθετούμε το </a:t>
            </a:r>
            <a:r>
              <a:rPr lang="en-US" sz="2800" dirty="0" smtClean="0"/>
              <a:t>Arduino</a:t>
            </a:r>
            <a:r>
              <a:rPr lang="el-GR" sz="2800" dirty="0" smtClean="0"/>
              <a:t> κάτω από το </a:t>
            </a:r>
            <a:r>
              <a:rPr lang="en-US" sz="2800" dirty="0" smtClean="0"/>
              <a:t>expansion.</a:t>
            </a:r>
            <a:endParaRPr lang="el-GR" sz="2800" dirty="0"/>
          </a:p>
        </p:txBody>
      </p:sp>
      <p:cxnSp>
        <p:nvCxnSpPr>
          <p:cNvPr id="13" name="Ευθύγραμμο βέλος σύνδεσης 12"/>
          <p:cNvCxnSpPr/>
          <p:nvPr/>
        </p:nvCxnSpPr>
        <p:spPr>
          <a:xfrm flipV="1">
            <a:off x="6271404" y="4878239"/>
            <a:ext cx="491706" cy="849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641675" y="5573060"/>
            <a:ext cx="2193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Κάτω πλευρά</a:t>
            </a:r>
            <a:endParaRPr lang="el-GR" sz="2800" dirty="0"/>
          </a:p>
        </p:txBody>
      </p:sp>
      <p:cxnSp>
        <p:nvCxnSpPr>
          <p:cNvPr id="21" name="Ευθύγραμμο βέλος σύνδεσης 20"/>
          <p:cNvCxnSpPr/>
          <p:nvPr/>
        </p:nvCxnSpPr>
        <p:spPr>
          <a:xfrm flipH="1">
            <a:off x="4580626" y="3530713"/>
            <a:ext cx="1138688" cy="1071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61054" y="3007493"/>
            <a:ext cx="1518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Arduino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54770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16288" y="286603"/>
            <a:ext cx="10639392" cy="1450757"/>
          </a:xfrm>
        </p:spPr>
        <p:txBody>
          <a:bodyPr/>
          <a:lstStyle/>
          <a:p>
            <a:r>
              <a:rPr lang="en-US" dirty="0"/>
              <a:t>ProtoShield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1966823"/>
            <a:ext cx="5174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l-GR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559062" y="2535983"/>
            <a:ext cx="1430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Σύνδεση </a:t>
            </a:r>
          </a:p>
          <a:p>
            <a:r>
              <a:rPr lang="el-GR" sz="2800" dirty="0" smtClean="0"/>
              <a:t>με </a:t>
            </a:r>
            <a:r>
              <a:rPr lang="en-US" sz="2800" dirty="0" smtClean="0"/>
              <a:t>led1</a:t>
            </a:r>
            <a:endParaRPr lang="el-GR" sz="2800" dirty="0"/>
          </a:p>
        </p:txBody>
      </p:sp>
      <p:pic>
        <p:nvPicPr>
          <p:cNvPr id="8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7450" y="1802921"/>
            <a:ext cx="5546356" cy="4447262"/>
          </a:xfrm>
          <a:prstGeom prst="rect">
            <a:avLst/>
          </a:prstGeom>
        </p:spPr>
      </p:pic>
      <p:cxnSp>
        <p:nvCxnSpPr>
          <p:cNvPr id="9" name="Ευθύγραμμο βέλος σύνδεσης 8"/>
          <p:cNvCxnSpPr/>
          <p:nvPr/>
        </p:nvCxnSpPr>
        <p:spPr>
          <a:xfrm>
            <a:off x="6072996" y="4196750"/>
            <a:ext cx="1785668" cy="1354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/>
          <p:cNvCxnSpPr/>
          <p:nvPr/>
        </p:nvCxnSpPr>
        <p:spPr>
          <a:xfrm flipV="1">
            <a:off x="5788324" y="2555604"/>
            <a:ext cx="2355012" cy="498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Ευθύγραμμο βέλος σύνδεσης 14"/>
          <p:cNvCxnSpPr/>
          <p:nvPr/>
        </p:nvCxnSpPr>
        <p:spPr>
          <a:xfrm>
            <a:off x="4270074" y="4530852"/>
            <a:ext cx="3873262" cy="964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79964" y="3576745"/>
            <a:ext cx="1430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Σύνδεση </a:t>
            </a:r>
          </a:p>
          <a:p>
            <a:r>
              <a:rPr lang="el-GR" sz="2800" dirty="0" smtClean="0"/>
              <a:t>με </a:t>
            </a:r>
            <a:r>
              <a:rPr lang="en-US" sz="2800" dirty="0" smtClean="0"/>
              <a:t>led</a:t>
            </a:r>
            <a:r>
              <a:rPr lang="el-GR" sz="2800" dirty="0" smtClean="0"/>
              <a:t>2</a:t>
            </a:r>
            <a:endParaRPr lang="el-GR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2767031" y="3947702"/>
            <a:ext cx="1675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Σύνδεση </a:t>
            </a:r>
          </a:p>
          <a:p>
            <a:r>
              <a:rPr lang="el-GR" sz="2800" dirty="0" smtClean="0"/>
              <a:t>με </a:t>
            </a:r>
            <a:r>
              <a:rPr lang="en-US" sz="2800" dirty="0" smtClean="0"/>
              <a:t>Button</a:t>
            </a:r>
            <a:endParaRPr lang="el-GR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516288" y="1802921"/>
            <a:ext cx="39987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Τα </a:t>
            </a:r>
            <a:r>
              <a:rPr lang="en-US" sz="2800" dirty="0" smtClean="0"/>
              <a:t>leds </a:t>
            </a:r>
            <a:r>
              <a:rPr lang="el-GR" sz="2800" dirty="0" smtClean="0"/>
              <a:t>και το </a:t>
            </a:r>
            <a:r>
              <a:rPr lang="en-US" sz="2800" dirty="0" smtClean="0"/>
              <a:t>button</a:t>
            </a:r>
            <a:r>
              <a:rPr lang="el-GR" sz="2800" dirty="0" smtClean="0"/>
              <a:t> είναι ήδη συνδεδεμένα με τη γείωση και τις απαραίτητες αντιστάσεις.</a:t>
            </a:r>
            <a:endParaRPr lang="el-GR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573871" y="4951843"/>
            <a:ext cx="62209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Αρκεί να συνδέσουμε τα</a:t>
            </a:r>
            <a:r>
              <a:rPr lang="en-US" sz="2800" dirty="0" smtClean="0"/>
              <a:t> leds, </a:t>
            </a:r>
            <a:r>
              <a:rPr lang="el-GR" sz="2800" dirty="0" smtClean="0"/>
              <a:t>μέσω ενός καλωδίου με κάποιο </a:t>
            </a:r>
            <a:r>
              <a:rPr lang="en-US" sz="2800" dirty="0" smtClean="0"/>
              <a:t>pin </a:t>
            </a:r>
            <a:r>
              <a:rPr lang="el-GR" sz="2800" dirty="0" smtClean="0"/>
              <a:t>για να τα ελέγξουμε.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87525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ProtoShield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7021903" y="1897812"/>
            <a:ext cx="3700733" cy="2636232"/>
          </a:xfrm>
        </p:spPr>
        <p:txBody>
          <a:bodyPr>
            <a:normAutofit/>
          </a:bodyPr>
          <a:lstStyle/>
          <a:p>
            <a:r>
              <a:rPr lang="el-GR" sz="2800" dirty="0" smtClean="0"/>
              <a:t>Τέλος, στο </a:t>
            </a:r>
            <a:r>
              <a:rPr lang="en-US" sz="2800" dirty="0" smtClean="0"/>
              <a:t>button </a:t>
            </a:r>
            <a:r>
              <a:rPr lang="el-GR" sz="2800" dirty="0" smtClean="0"/>
              <a:t>οι δύο κάτω επαφές είναι γειωμένες και αρκεί να συνδέσουμε το κουμπάκι με </a:t>
            </a:r>
            <a:r>
              <a:rPr lang="el-GR" sz="2800" dirty="0"/>
              <a:t>κάποιο </a:t>
            </a:r>
            <a:r>
              <a:rPr lang="en-US" sz="2800" dirty="0"/>
              <a:t>pin </a:t>
            </a:r>
            <a:r>
              <a:rPr lang="el-GR" sz="2800" dirty="0"/>
              <a:t>για να </a:t>
            </a:r>
            <a:r>
              <a:rPr lang="el-GR" sz="2800" dirty="0" smtClean="0"/>
              <a:t>το </a:t>
            </a:r>
            <a:r>
              <a:rPr lang="el-GR" sz="2800" dirty="0"/>
              <a:t>ελέγξουμε.</a:t>
            </a: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00" y="1897812"/>
            <a:ext cx="5398124" cy="4160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1903" y="4694496"/>
            <a:ext cx="51068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Υπάρχουν διάφορα είδη </a:t>
            </a:r>
            <a:r>
              <a:rPr lang="en-US" sz="2800" dirty="0" smtClean="0"/>
              <a:t>shields/expansions </a:t>
            </a:r>
            <a:r>
              <a:rPr lang="el-GR" sz="2800" dirty="0" smtClean="0"/>
              <a:t>ανάλογα με το τι θέλουμε να κάνουμε.</a:t>
            </a:r>
            <a:endParaRPr lang="el-GR" sz="2800" dirty="0"/>
          </a:p>
        </p:txBody>
      </p:sp>
      <p:cxnSp>
        <p:nvCxnSpPr>
          <p:cNvPr id="6" name="Ευθύγραμμο βέλος σύνδεσης 5"/>
          <p:cNvCxnSpPr/>
          <p:nvPr/>
        </p:nvCxnSpPr>
        <p:spPr>
          <a:xfrm flipH="1">
            <a:off x="2872596" y="2372264"/>
            <a:ext cx="1785668" cy="3079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Ευθύγραμμο βέλος σύνδεσης 6"/>
          <p:cNvCxnSpPr/>
          <p:nvPr/>
        </p:nvCxnSpPr>
        <p:spPr>
          <a:xfrm flipH="1">
            <a:off x="3196086" y="2840641"/>
            <a:ext cx="1893499" cy="8497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Ευθύγραμμο βέλος σύνδεσης 7"/>
          <p:cNvCxnSpPr/>
          <p:nvPr/>
        </p:nvCxnSpPr>
        <p:spPr>
          <a:xfrm flipH="1">
            <a:off x="4781909" y="3690380"/>
            <a:ext cx="928778" cy="10301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70408" y="1975449"/>
            <a:ext cx="117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Οθόνη</a:t>
            </a:r>
            <a:endParaRPr lang="el-GR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5125529" y="2480681"/>
            <a:ext cx="1170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Buzzer</a:t>
            </a:r>
            <a:endParaRPr lang="el-GR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355566" y="3149694"/>
            <a:ext cx="1319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Buttons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24340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</a:t>
            </a:r>
            <a:r>
              <a:rPr lang="el-GR" dirty="0"/>
              <a:t> </a:t>
            </a:r>
            <a:r>
              <a:rPr lang="en-US" dirty="0"/>
              <a:t>Motion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16" y="2286211"/>
            <a:ext cx="5928577" cy="3796864"/>
          </a:xfrm>
          <a:prstGeom prst="rect">
            <a:avLst/>
          </a:prstGeom>
        </p:spPr>
      </p:pic>
      <p:pic>
        <p:nvPicPr>
          <p:cNvPr id="5" name="Θέση περιεχομένου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070" y="2245958"/>
            <a:ext cx="4664961" cy="387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8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11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845733"/>
            <a:ext cx="10565633" cy="4399791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1.</a:t>
            </a:r>
            <a:r>
              <a:rPr lang="el-GR" sz="2800" dirty="0" smtClean="0"/>
              <a:t>Χρησιμοποιώντας το </a:t>
            </a:r>
            <a:r>
              <a:rPr lang="en-US" sz="2800" dirty="0" smtClean="0"/>
              <a:t>expansion, </a:t>
            </a:r>
            <a:r>
              <a:rPr lang="el-GR" sz="2800" dirty="0" smtClean="0"/>
              <a:t>να ανάβουν τα ενσωματωμένα </a:t>
            </a:r>
            <a:r>
              <a:rPr lang="en-US" sz="2800" dirty="0" smtClean="0"/>
              <a:t> led </a:t>
            </a:r>
            <a:r>
              <a:rPr lang="el-GR" sz="2800" dirty="0" smtClean="0"/>
              <a:t>όποτε πατάμε το κουμπάκι.</a:t>
            </a:r>
            <a:endParaRPr lang="en-US" sz="2800" dirty="0" smtClean="0"/>
          </a:p>
          <a:p>
            <a:r>
              <a:rPr lang="en-US" sz="2800" dirty="0" smtClean="0"/>
              <a:t>2.</a:t>
            </a:r>
            <a:r>
              <a:rPr lang="el-GR" sz="2800" dirty="0"/>
              <a:t> Χρησιμοποιώντας το </a:t>
            </a:r>
            <a:r>
              <a:rPr lang="en-US" sz="2800" dirty="0"/>
              <a:t>expansion, </a:t>
            </a:r>
            <a:r>
              <a:rPr lang="el-GR" sz="2800" dirty="0"/>
              <a:t>να </a:t>
            </a:r>
            <a:r>
              <a:rPr lang="el-GR" sz="2800" dirty="0" smtClean="0"/>
              <a:t>ανάβει το </a:t>
            </a:r>
            <a:r>
              <a:rPr lang="en-US" sz="2800" dirty="0" smtClean="0"/>
              <a:t>led</a:t>
            </a:r>
            <a:r>
              <a:rPr lang="el-GR" sz="2800" dirty="0" smtClean="0"/>
              <a:t>1</a:t>
            </a:r>
            <a:r>
              <a:rPr lang="en-US" sz="2800" dirty="0" smtClean="0"/>
              <a:t> </a:t>
            </a:r>
            <a:r>
              <a:rPr lang="el-GR" sz="2800" dirty="0"/>
              <a:t>όποτε πατάμε το </a:t>
            </a:r>
            <a:r>
              <a:rPr lang="el-GR" sz="2800" dirty="0" smtClean="0"/>
              <a:t>κουμπάκι και το </a:t>
            </a:r>
            <a:r>
              <a:rPr lang="en-US" sz="2800" dirty="0" smtClean="0"/>
              <a:t>led2 </a:t>
            </a:r>
            <a:r>
              <a:rPr lang="el-GR" sz="2800" dirty="0" smtClean="0"/>
              <a:t>να ανάβει όποτε δεν πατάμε το κουμπάκι..</a:t>
            </a:r>
            <a:endParaRPr lang="en-US" sz="2800" dirty="0"/>
          </a:p>
          <a:p>
            <a:pPr marL="0" indent="0">
              <a:buNone/>
            </a:pPr>
            <a:endParaRPr lang="el-GR" sz="2800" dirty="0"/>
          </a:p>
          <a:p>
            <a:r>
              <a:rPr lang="el-GR" sz="2800" dirty="0" smtClean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Expansion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0" indent="0">
              <a:buNone/>
            </a:pPr>
            <a:r>
              <a:rPr lang="el-GR" sz="2800" dirty="0" smtClean="0"/>
              <a:t>Δε χρειαζόμαστε αντιστάσεις.</a:t>
            </a:r>
          </a:p>
          <a:p>
            <a:pPr marL="0" indent="0">
              <a:buNone/>
            </a:pPr>
            <a:r>
              <a:rPr lang="el-GR" sz="2800" dirty="0" smtClean="0"/>
              <a:t>Το κουμπάκι θα το ελέγξουμε με </a:t>
            </a:r>
            <a:r>
              <a:rPr lang="en-US" sz="2800" dirty="0" smtClean="0"/>
              <a:t>pull-up resistor.</a:t>
            </a:r>
            <a:endParaRPr lang="el-GR" sz="2800" dirty="0" smtClean="0"/>
          </a:p>
        </p:txBody>
      </p:sp>
    </p:spTree>
    <p:extLst>
      <p:ext uri="{BB962C8B-B14F-4D97-AF65-F5344CB8AC3E}">
        <p14:creationId xmlns:p14="http://schemas.microsoft.com/office/powerpoint/2010/main" val="1590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11</a:t>
            </a:r>
            <a:endParaRPr lang="el-GR" dirty="0"/>
          </a:p>
        </p:txBody>
      </p:sp>
      <p:pic>
        <p:nvPicPr>
          <p:cNvPr id="4" name="Θέση περιεχομένου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5274" y="1872142"/>
            <a:ext cx="5443459" cy="4364756"/>
          </a:xfrm>
          <a:prstGeom prst="rect">
            <a:avLst/>
          </a:prstGeom>
        </p:spPr>
      </p:pic>
      <p:cxnSp>
        <p:nvCxnSpPr>
          <p:cNvPr id="13" name="Ευθεία γραμμή σύνδεσης 12"/>
          <p:cNvCxnSpPr/>
          <p:nvPr/>
        </p:nvCxnSpPr>
        <p:spPr>
          <a:xfrm flipV="1">
            <a:off x="4813542" y="1968973"/>
            <a:ext cx="0" cy="55857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Ευθεία γραμμή σύνδεσης 18"/>
          <p:cNvCxnSpPr/>
          <p:nvPr/>
        </p:nvCxnSpPr>
        <p:spPr>
          <a:xfrm>
            <a:off x="4813542" y="1968973"/>
            <a:ext cx="262613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Ευθεία γραμμή σύνδεσης 23"/>
          <p:cNvCxnSpPr/>
          <p:nvPr/>
        </p:nvCxnSpPr>
        <p:spPr>
          <a:xfrm flipH="1">
            <a:off x="7426734" y="1968973"/>
            <a:ext cx="12940" cy="57258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Ευθεία γραμμή σύνδεσης 26"/>
          <p:cNvCxnSpPr/>
          <p:nvPr/>
        </p:nvCxnSpPr>
        <p:spPr>
          <a:xfrm flipH="1" flipV="1">
            <a:off x="4500113" y="5569789"/>
            <a:ext cx="2876" cy="667109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Ευθεία γραμμή σύνδεσης 28"/>
          <p:cNvCxnSpPr/>
          <p:nvPr/>
        </p:nvCxnSpPr>
        <p:spPr>
          <a:xfrm flipV="1">
            <a:off x="4500113" y="6225189"/>
            <a:ext cx="4393721" cy="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Ευθεία γραμμή σύνδεσης 30"/>
          <p:cNvCxnSpPr/>
          <p:nvPr/>
        </p:nvCxnSpPr>
        <p:spPr>
          <a:xfrm flipH="1" flipV="1">
            <a:off x="8882439" y="1893200"/>
            <a:ext cx="11396" cy="434370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Ευθεία γραμμή σύνδεσης 33"/>
          <p:cNvCxnSpPr/>
          <p:nvPr/>
        </p:nvCxnSpPr>
        <p:spPr>
          <a:xfrm>
            <a:off x="7237562" y="1893200"/>
            <a:ext cx="1650734" cy="4014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Ευθεία γραμμή σύνδεσης 35"/>
          <p:cNvCxnSpPr/>
          <p:nvPr/>
        </p:nvCxnSpPr>
        <p:spPr>
          <a:xfrm>
            <a:off x="7237562" y="1893200"/>
            <a:ext cx="6975" cy="662372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Ευθεία γραμμή σύνδεσης 42"/>
          <p:cNvCxnSpPr/>
          <p:nvPr/>
        </p:nvCxnSpPr>
        <p:spPr>
          <a:xfrm flipH="1" flipV="1">
            <a:off x="4779677" y="5582910"/>
            <a:ext cx="8413" cy="7887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Ευθεία γραμμή σύνδεσης 44"/>
          <p:cNvCxnSpPr/>
          <p:nvPr/>
        </p:nvCxnSpPr>
        <p:spPr>
          <a:xfrm flipV="1">
            <a:off x="4779677" y="6371680"/>
            <a:ext cx="4393721" cy="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Ευθεία γραμμή σύνδεσης 45"/>
          <p:cNvCxnSpPr/>
          <p:nvPr/>
        </p:nvCxnSpPr>
        <p:spPr>
          <a:xfrm flipV="1">
            <a:off x="9173398" y="1804750"/>
            <a:ext cx="0" cy="45669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Ευθεία γραμμή σύνδεσης 47"/>
          <p:cNvCxnSpPr/>
          <p:nvPr/>
        </p:nvCxnSpPr>
        <p:spPr>
          <a:xfrm>
            <a:off x="7626182" y="1804750"/>
            <a:ext cx="15472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Ευθεία γραμμή σύνδεσης 54"/>
          <p:cNvCxnSpPr/>
          <p:nvPr/>
        </p:nvCxnSpPr>
        <p:spPr>
          <a:xfrm>
            <a:off x="7626182" y="1804750"/>
            <a:ext cx="0" cy="7799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72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11</a:t>
            </a:r>
            <a:r>
              <a:rPr lang="el-GR" dirty="0" smtClean="0"/>
              <a:t>.1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902063" cy="4023360"/>
          </a:xfrm>
        </p:spPr>
        <p:txBody>
          <a:bodyPr numCol="2"/>
          <a:lstStyle/>
          <a:p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#define button 3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led1 4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led2 5 </a:t>
            </a:r>
            <a:endParaRPr lang="en-US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//HIGH.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led1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button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INPUT_PULLUP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button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WE READ THE BUTTONS'S VALUE.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NOT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//PRESSED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.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led1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PRESSED.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led1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delay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493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11</a:t>
            </a:r>
            <a:r>
              <a:rPr lang="el-GR" dirty="0" smtClean="0"/>
              <a:t>.2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11031460" cy="4442923"/>
          </a:xfrm>
        </p:spPr>
        <p:txBody>
          <a:bodyPr numCol="2"/>
          <a:lstStyle/>
          <a:p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#define button 3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</a:t>
            </a: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led1 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4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define </a:t>
            </a:r>
            <a:r>
              <a:rPr lang="en-US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led2 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5 </a:t>
            </a:r>
            <a:endParaRPr lang="el-GR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bool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//HIGH.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led1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button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INPUT_PULLUP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button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l-GR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WE READ THE BUTTONS'S VALUE.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led1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!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button_state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251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END!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410" y="2085486"/>
            <a:ext cx="5700139" cy="3842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4815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PIR</a:t>
            </a:r>
            <a:r>
              <a:rPr lang="el-GR" dirty="0" smtClean="0"/>
              <a:t> </a:t>
            </a:r>
            <a:r>
              <a:rPr lang="en-US" dirty="0" smtClean="0"/>
              <a:t>Motion Sensor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l-GR" sz="2800" b="1" dirty="0"/>
              <a:t>Εφαρμογές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/>
              <a:t>Ασφάλεια στο </a:t>
            </a:r>
            <a:r>
              <a:rPr lang="el-GR" sz="2800" dirty="0" smtClean="0"/>
              <a:t>σπίτι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/>
              <a:t>Ασφάλεια γραφείου / χώρου </a:t>
            </a:r>
            <a:r>
              <a:rPr lang="el-GR" sz="2800" dirty="0" smtClean="0"/>
              <a:t>εργασίας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/>
              <a:t>Εξοικονόμηση ενέργειας (Ενεργοποιήστε τις συσκευές μόνο όταν υπάρχει κάποιος</a:t>
            </a:r>
            <a:r>
              <a:rPr lang="el-GR" sz="2800" dirty="0" smtClean="0"/>
              <a:t>)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/>
              <a:t>Ανίχνευση </a:t>
            </a:r>
            <a:r>
              <a:rPr lang="el-GR" sz="2800" dirty="0" smtClean="0"/>
              <a:t>ανθρώπου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/>
              <a:t>Ανίχνευση </a:t>
            </a:r>
            <a:r>
              <a:rPr lang="el-GR" sz="2800" dirty="0" smtClean="0"/>
              <a:t>ζώων</a:t>
            </a:r>
            <a:endParaRPr lang="el-G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l-GR" sz="2800" dirty="0"/>
              <a:t>Αυτοματισμός βιομηχανικού εξοπλισμού</a:t>
            </a:r>
          </a:p>
        </p:txBody>
      </p:sp>
    </p:spTree>
    <p:extLst>
      <p:ext uri="{BB962C8B-B14F-4D97-AF65-F5344CB8AC3E}">
        <p14:creationId xmlns:p14="http://schemas.microsoft.com/office/powerpoint/2010/main" val="68571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8606" y="286603"/>
            <a:ext cx="10997074" cy="1450757"/>
          </a:xfrm>
        </p:spPr>
        <p:txBody>
          <a:bodyPr/>
          <a:lstStyle/>
          <a:p>
            <a:r>
              <a:rPr lang="en-US" dirty="0"/>
              <a:t>PIR</a:t>
            </a:r>
            <a:r>
              <a:rPr lang="el-GR" dirty="0"/>
              <a:t> </a:t>
            </a:r>
            <a:r>
              <a:rPr lang="en-US" dirty="0"/>
              <a:t>Motion Sensor</a:t>
            </a:r>
            <a:endParaRPr lang="el-GR" dirty="0"/>
          </a:p>
        </p:txBody>
      </p:sp>
      <p:pic>
        <p:nvPicPr>
          <p:cNvPr id="7" name="Θέση περιεχομένου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06" y="1967034"/>
            <a:ext cx="4333290" cy="3916182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46" y="1770184"/>
            <a:ext cx="3152865" cy="2456822"/>
          </a:xfrm>
          <a:prstGeom prst="rect">
            <a:avLst/>
          </a:prstGeom>
        </p:spPr>
      </p:pic>
      <p:pic>
        <p:nvPicPr>
          <p:cNvPr id="9" name="Εικόνα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779" y="4259831"/>
            <a:ext cx="7191375" cy="1771650"/>
          </a:xfrm>
          <a:prstGeom prst="rect">
            <a:avLst/>
          </a:prstGeom>
        </p:spPr>
      </p:pic>
      <p:pic>
        <p:nvPicPr>
          <p:cNvPr id="11" name="Εικόνα 10"/>
          <p:cNvPicPr>
            <a:picLocks noChangeAspect="1"/>
          </p:cNvPicPr>
          <p:nvPr/>
        </p:nvPicPr>
        <p:blipFill rotWithShape="1">
          <a:blip r:embed="rId5"/>
          <a:srcRect l="3202" b="2972"/>
          <a:stretch/>
        </p:blipFill>
        <p:spPr>
          <a:xfrm>
            <a:off x="10015869" y="2474003"/>
            <a:ext cx="1807425" cy="1785828"/>
          </a:xfrm>
          <a:prstGeom prst="rect">
            <a:avLst/>
          </a:prstGeom>
        </p:spPr>
      </p:pic>
      <p:pic>
        <p:nvPicPr>
          <p:cNvPr id="12" name="Εικόνα 11"/>
          <p:cNvPicPr>
            <a:picLocks noChangeAspect="1"/>
          </p:cNvPicPr>
          <p:nvPr/>
        </p:nvPicPr>
        <p:blipFill rotWithShape="1">
          <a:blip r:embed="rId6"/>
          <a:srcRect l="-1382" t="1817" r="3686" b="3095"/>
          <a:stretch/>
        </p:blipFill>
        <p:spPr>
          <a:xfrm>
            <a:off x="8139177" y="2474003"/>
            <a:ext cx="1829403" cy="18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6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</a:t>
            </a:r>
            <a:r>
              <a:rPr lang="el-GR" dirty="0"/>
              <a:t> </a:t>
            </a:r>
            <a:r>
              <a:rPr lang="en-US" dirty="0"/>
              <a:t>Motion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745" y="2225623"/>
            <a:ext cx="9727469" cy="35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2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PIR</a:t>
            </a:r>
            <a:r>
              <a:rPr lang="el-GR" dirty="0"/>
              <a:t> </a:t>
            </a:r>
            <a:r>
              <a:rPr lang="en-US" dirty="0"/>
              <a:t>Motion Sensor</a:t>
            </a:r>
            <a:endParaRPr lang="el-GR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57" y="1822303"/>
            <a:ext cx="9751445" cy="3656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4068" y="5184475"/>
            <a:ext cx="11343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 smtClean="0"/>
              <a:t>Η </a:t>
            </a:r>
            <a:r>
              <a:rPr lang="el-GR" sz="2400" dirty="0"/>
              <a:t>ρύθμιση χρονικής καθυστέρησης καθορίζει πόσο </a:t>
            </a:r>
            <a:r>
              <a:rPr lang="el-GR" sz="2400" dirty="0" smtClean="0"/>
              <a:t>η </a:t>
            </a:r>
            <a:r>
              <a:rPr lang="el-GR" sz="2400" dirty="0"/>
              <a:t>έξοδος </a:t>
            </a:r>
            <a:r>
              <a:rPr lang="el-GR" sz="2400" dirty="0" smtClean="0"/>
              <a:t>του αισθητήρα </a:t>
            </a:r>
            <a:r>
              <a:rPr lang="el-GR" sz="2400" dirty="0"/>
              <a:t>PIR θα παραμείνει υψηλή μετά την κίνηση ανίχνευσης. Η εμβέλεια κυμαίνεται από περίπου 5 δευτερόλεπτα έως πέντε λεπτά</a:t>
            </a:r>
            <a:r>
              <a:rPr lang="el-GR" sz="2400" dirty="0" smtClean="0"/>
              <a:t>.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236611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Ανασκόπηση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615</TotalTime>
  <Words>1393</Words>
  <Application>Microsoft Office PowerPoint</Application>
  <PresentationFormat>Ευρεία οθόνη</PresentationFormat>
  <Paragraphs>193</Paragraphs>
  <Slides>54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Courier New</vt:lpstr>
      <vt:lpstr>Wingdings</vt:lpstr>
      <vt:lpstr>Ανασκόπηση</vt:lpstr>
      <vt:lpstr>ARDUINO MICROCONTROLLER</vt:lpstr>
      <vt:lpstr>Περιεχόμενα</vt:lpstr>
      <vt:lpstr>Αισθητήρας Ανίχνευσης Κίνησης (PIR-Passive infrared sensor) </vt:lpstr>
      <vt:lpstr>PIR Motion Sensor</vt:lpstr>
      <vt:lpstr>PIR Motion Sensor</vt:lpstr>
      <vt:lpstr>PIR Motion Sensor</vt:lpstr>
      <vt:lpstr>PIR Motion Sensor</vt:lpstr>
      <vt:lpstr>PIR Motion Sensor</vt:lpstr>
      <vt:lpstr>PIR Motion Sensor</vt:lpstr>
      <vt:lpstr>PIR Motion Sensor</vt:lpstr>
      <vt:lpstr>PIR Motion Sensor</vt:lpstr>
      <vt:lpstr>PIR Motion Sensor</vt:lpstr>
      <vt:lpstr>Παρουσίαση του PowerPoint</vt:lpstr>
      <vt:lpstr>PIR Motion Sensor</vt:lpstr>
      <vt:lpstr>Project 9</vt:lpstr>
      <vt:lpstr>Project 9</vt:lpstr>
      <vt:lpstr>Project 9</vt:lpstr>
      <vt:lpstr>Relay Module</vt:lpstr>
      <vt:lpstr>Relay Module</vt:lpstr>
      <vt:lpstr>Παρουσίαση του PowerPoint</vt:lpstr>
      <vt:lpstr>Relay Module</vt:lpstr>
      <vt:lpstr>Relay Module</vt:lpstr>
      <vt:lpstr>Relay Module</vt:lpstr>
      <vt:lpstr>Relay Module</vt:lpstr>
      <vt:lpstr>Relay Module</vt:lpstr>
      <vt:lpstr>Relay Module</vt:lpstr>
      <vt:lpstr>Πηνία</vt:lpstr>
      <vt:lpstr>Πηνία</vt:lpstr>
      <vt:lpstr>Relay Module</vt:lpstr>
      <vt:lpstr>Πυκνωτές</vt:lpstr>
      <vt:lpstr>Πυκνωτές</vt:lpstr>
      <vt:lpstr>Πυκνωτές</vt:lpstr>
      <vt:lpstr>Πυκνωτές</vt:lpstr>
      <vt:lpstr>Παρουσίαση του PowerPoint</vt:lpstr>
      <vt:lpstr>Relay Module</vt:lpstr>
      <vt:lpstr>Relay Modules</vt:lpstr>
      <vt:lpstr>Relay Module</vt:lpstr>
      <vt:lpstr>Relay Module</vt:lpstr>
      <vt:lpstr>Project 10</vt:lpstr>
      <vt:lpstr>Project 10</vt:lpstr>
      <vt:lpstr>Project 10</vt:lpstr>
      <vt:lpstr>ProtoShield(prototype expansion)</vt:lpstr>
      <vt:lpstr>ProtoShield(prototype expansion)</vt:lpstr>
      <vt:lpstr>ProtoShield(prototype expansion)</vt:lpstr>
      <vt:lpstr>ProtoShield(prototype expansion)</vt:lpstr>
      <vt:lpstr>PCB  πλακέτα</vt:lpstr>
      <vt:lpstr>ProtoShield</vt:lpstr>
      <vt:lpstr>ProtoShield</vt:lpstr>
      <vt:lpstr>ProtoShield</vt:lpstr>
      <vt:lpstr>Project 11</vt:lpstr>
      <vt:lpstr>Project 11</vt:lpstr>
      <vt:lpstr>Project 11.1</vt:lpstr>
      <vt:lpstr>Project 11.2</vt:lpstr>
      <vt:lpstr>THE END!</vt:lpstr>
    </vt:vector>
  </TitlesOfParts>
  <Company>OTE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MICROCONTROLLER</dc:title>
  <dc:creator>panagiota moraiti</dc:creator>
  <cp:lastModifiedBy>panagiota moraiti</cp:lastModifiedBy>
  <cp:revision>69</cp:revision>
  <dcterms:created xsi:type="dcterms:W3CDTF">2021-03-10T14:24:28Z</dcterms:created>
  <dcterms:modified xsi:type="dcterms:W3CDTF">2021-07-27T14:54:09Z</dcterms:modified>
</cp:coreProperties>
</file>